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notesMasterIdLst>
    <p:notesMasterId r:id="rId59"/>
  </p:notesMasterIdLst>
  <p:sldIdLst>
    <p:sldId id="256" r:id="rId3"/>
    <p:sldId id="424" r:id="rId4"/>
    <p:sldId id="319" r:id="rId5"/>
    <p:sldId id="258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320" r:id="rId17"/>
    <p:sldId id="321" r:id="rId18"/>
    <p:sldId id="322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346" r:id="rId27"/>
    <p:sldId id="323" r:id="rId28"/>
    <p:sldId id="425" r:id="rId29"/>
    <p:sldId id="426" r:id="rId30"/>
    <p:sldId id="427" r:id="rId31"/>
    <p:sldId id="428" r:id="rId32"/>
    <p:sldId id="429" r:id="rId33"/>
    <p:sldId id="324" r:id="rId34"/>
    <p:sldId id="281" r:id="rId35"/>
    <p:sldId id="282" r:id="rId36"/>
    <p:sldId id="283" r:id="rId37"/>
    <p:sldId id="286" r:id="rId38"/>
    <p:sldId id="327" r:id="rId39"/>
    <p:sldId id="328" r:id="rId40"/>
    <p:sldId id="287" r:id="rId41"/>
    <p:sldId id="325" r:id="rId42"/>
    <p:sldId id="288" r:id="rId43"/>
    <p:sldId id="329" r:id="rId44"/>
    <p:sldId id="331" r:id="rId45"/>
    <p:sldId id="332" r:id="rId46"/>
    <p:sldId id="333" r:id="rId47"/>
    <p:sldId id="334" r:id="rId48"/>
    <p:sldId id="335" r:id="rId49"/>
    <p:sldId id="338" r:id="rId50"/>
    <p:sldId id="341" r:id="rId51"/>
    <p:sldId id="337" r:id="rId52"/>
    <p:sldId id="339" r:id="rId53"/>
    <p:sldId id="340" r:id="rId54"/>
    <p:sldId id="342" r:id="rId55"/>
    <p:sldId id="343" r:id="rId56"/>
    <p:sldId id="344" r:id="rId57"/>
    <p:sldId id="345" r:id="rId58"/>
  </p:sldIdLst>
  <p:sldSz cx="10160000" cy="762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1pPr>
    <a:lvl2pPr marL="0" marR="0" indent="3429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2pPr>
    <a:lvl3pPr marL="0" marR="0" indent="6858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3pPr>
    <a:lvl4pPr marL="0" marR="0" indent="10287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4pPr>
    <a:lvl5pPr marL="0" marR="0" indent="13716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5pPr>
    <a:lvl6pPr marL="0" marR="0" indent="17145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6pPr>
    <a:lvl7pPr marL="0" marR="0" indent="20574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7pPr>
    <a:lvl8pPr marL="0" marR="0" indent="24003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8pPr>
    <a:lvl9pPr marL="0" marR="0" indent="2743200" algn="l" defTabSz="5080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0433FF"/>
      </a:buClr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Lucida Br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/>
      <a:tcStyle>
        <a:tcBdr/>
        <a:fill>
          <a:solidFill>
            <a:srgbClr val="F1F5F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7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40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477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6477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6477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6477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6477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6477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6477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6477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6477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904E61-5771-4D2D-858E-6D3792584EC0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921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母版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9421838" y="7239263"/>
            <a:ext cx="230163" cy="228601"/>
          </a:xfrm>
          <a:prstGeom prst="rect">
            <a:avLst/>
          </a:prstGeom>
          <a:ln>
            <a:round/>
          </a:ln>
        </p:spPr>
        <p:txBody>
          <a:bodyPr lIns="38100" tIns="38100" rIns="38100" bIns="38100" anchor="ctr"/>
          <a:lstStyle>
            <a:lvl1pPr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213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9824" y="508000"/>
            <a:ext cx="3276864" cy="17780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19323" y="1097139"/>
            <a:ext cx="5143500" cy="5415139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99824" y="2286000"/>
            <a:ext cx="3276864" cy="4235098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592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9824" y="508000"/>
            <a:ext cx="3276864" cy="17780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19323" y="1097139"/>
            <a:ext cx="5143500" cy="5415139"/>
          </a:xfrm>
        </p:spPr>
        <p:txBody>
          <a:bodyPr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99824" y="2286000"/>
            <a:ext cx="3276864" cy="4235098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572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65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70750" y="405694"/>
            <a:ext cx="2190750" cy="64575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98500" y="405694"/>
            <a:ext cx="6445250" cy="645759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042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596900"/>
          </a:xfrm>
          <a:prstGeom prst="rect">
            <a:avLst/>
          </a:prstGeom>
        </p:spPr>
        <p:txBody>
          <a:bodyPr lIns="38100" tIns="38100" rIns="38100" bIns="38100">
            <a:spAutoFit/>
          </a:bodyPr>
          <a:lstStyle>
            <a:lvl1pPr marL="0" indent="0">
              <a:spcBef>
                <a:spcPts val="0"/>
              </a:spcBef>
              <a:buClr>
                <a:srgbClr val="0433FF"/>
              </a:buClr>
              <a:buSzTx/>
              <a:buFontTx/>
              <a:buNone/>
              <a:defRPr sz="3400">
                <a:solidFill>
                  <a:srgbClr val="CD665F"/>
                </a:solidFill>
                <a:effectLst>
                  <a:outerShdw blurRad="88900" dist="38100" dir="2700000" rotWithShape="0">
                    <a:srgbClr val="000000">
                      <a:alpha val="40000"/>
                    </a:srgbClr>
                  </a:outerShdw>
                </a:effectLst>
                <a:uFill>
                  <a:solidFill>
                    <a:srgbClr val="CD665F"/>
                  </a:solidFill>
                </a:uFill>
                <a:latin typeface="+mn-lt"/>
                <a:ea typeface="+mn-ea"/>
                <a:cs typeface="+mn-cs"/>
                <a:sym typeface="Lucida Bright"/>
              </a:defRPr>
            </a:lvl1pPr>
          </a:lstStyle>
          <a:p>
            <a:r>
              <a:t>TITLE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xfrm>
            <a:off x="9421838" y="7239263"/>
            <a:ext cx="230163" cy="228601"/>
          </a:xfrm>
          <a:prstGeom prst="rect">
            <a:avLst/>
          </a:prstGeom>
          <a:ln>
            <a:round/>
          </a:ln>
        </p:spPr>
        <p:txBody>
          <a:bodyPr lIns="38100" tIns="38100" rIns="38100" bIns="38100" anchor="ctr"/>
          <a:lstStyle>
            <a:lvl1pPr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0000" y="1247070"/>
            <a:ext cx="7620000" cy="2652889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0000" y="4002264"/>
            <a:ext cx="7620000" cy="1839736"/>
          </a:xfr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70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48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3208" y="1899709"/>
            <a:ext cx="8763000" cy="3169708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3208" y="5099404"/>
            <a:ext cx="8763000" cy="1666874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51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98500" y="2028472"/>
            <a:ext cx="4318000" cy="48348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3500" y="2028472"/>
            <a:ext cx="4318000" cy="48348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94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9823" y="405695"/>
            <a:ext cx="8763000" cy="14728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9824" y="1867959"/>
            <a:ext cx="4298156" cy="915458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99824" y="2783417"/>
            <a:ext cx="4298156" cy="40939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43500" y="1867959"/>
            <a:ext cx="4319323" cy="915458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43500" y="2783417"/>
            <a:ext cx="4319323" cy="40939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06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20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62807" y="12196"/>
            <a:ext cx="1797193" cy="2018925"/>
          </a:xfrm>
          <a:prstGeom prst="rect">
            <a:avLst/>
          </a:prstGeom>
          <a:ln w="12700"/>
        </p:spPr>
      </p:pic>
      <p:sp>
        <p:nvSpPr>
          <p:cNvPr id="3" name="Shape 3"/>
          <p:cNvSpPr/>
          <p:nvPr/>
        </p:nvSpPr>
        <p:spPr>
          <a:xfrm>
            <a:off x="0" y="0"/>
            <a:ext cx="10172700" cy="7620000"/>
          </a:xfrm>
          <a:prstGeom prst="rect">
            <a:avLst/>
          </a:prstGeom>
          <a:solidFill>
            <a:srgbClr val="000000"/>
          </a:solidFill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38100" tIns="38100" rIns="38100" bIns="38100" anchor="ctr"/>
          <a:lstStyle/>
          <a:p>
            <a:pPr algn="ctr" defTabSz="647700">
              <a:buClr>
                <a:srgbClr val="FFFFFF"/>
              </a:buCl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508000" y="102305"/>
            <a:ext cx="9144000" cy="1675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r>
              <a:t>标题文本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508000" y="1778000"/>
            <a:ext cx="9144000" cy="584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 marL="742950" indent="-285750">
              <a:spcBef>
                <a:spcPts val="700"/>
              </a:spcBef>
              <a:buChar char="–"/>
              <a:defRPr sz="2600"/>
            </a:lvl2pPr>
            <a:lvl3pPr marL="1143000" indent="-228600">
              <a:spcBef>
                <a:spcPts val="600"/>
              </a:spcBef>
              <a:defRPr sz="2400"/>
            </a:lvl3pPr>
            <a:lvl4pPr marL="1600200" indent="-228600">
              <a:spcBef>
                <a:spcPts val="500"/>
              </a:spcBef>
              <a:buChar char="–"/>
              <a:defRPr sz="1800"/>
            </a:lvl4pPr>
            <a:lvl5pPr marL="2057400" indent="-228600">
              <a:spcBef>
                <a:spcPts val="500"/>
              </a:spcBef>
              <a:buChar char="»"/>
              <a:defRPr sz="1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9396437" y="7201914"/>
            <a:ext cx="255564" cy="254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buClrTx/>
              <a:defRPr sz="1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marL="0" marR="0" indent="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1pPr>
      <a:lvl2pPr marL="0" marR="0" indent="2286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2pPr>
      <a:lvl3pPr marL="0" marR="0" indent="4572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3pPr>
      <a:lvl4pPr marL="0" marR="0" indent="6858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4pPr>
      <a:lvl5pPr marL="0" marR="0" indent="9144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5pPr>
      <a:lvl6pPr marL="0" marR="0" indent="11430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6pPr>
      <a:lvl7pPr marL="0" marR="0" indent="13716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7pPr>
      <a:lvl8pPr marL="0" marR="0" indent="16002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8pPr>
      <a:lvl9pPr marL="0" marR="0" indent="1828800" algn="ct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1pPr>
      <a:lvl2pPr marL="808892" marR="0" indent="-351692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2pPr>
      <a:lvl3pPr marL="1219200" marR="0" indent="-3048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3pPr>
      <a:lvl4pPr marL="1778000" marR="0" indent="-4064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4pPr>
      <a:lvl5pPr marL="2235200" marR="0" indent="-4064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5pPr>
      <a:lvl6pPr marL="3467100" marR="0" indent="-10160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6pPr>
      <a:lvl7pPr marL="3822700" marR="0" indent="-10160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7pPr>
      <a:lvl8pPr marL="4178300" marR="0" indent="-10160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8pPr>
      <a:lvl9pPr marL="4533900" marR="0" indent="-1016000" algn="l" defTabSz="508000" latinLnBrk="0">
        <a:lnSpc>
          <a:spcPct val="100000"/>
        </a:lnSpc>
        <a:spcBef>
          <a:spcPts val="80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1pPr>
      <a:lvl2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2pPr>
      <a:lvl3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3pPr>
      <a:lvl4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4pPr>
      <a:lvl5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5pPr>
      <a:lvl6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6pPr>
      <a:lvl7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7pPr>
      <a:lvl8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8pPr>
      <a:lvl9pPr marL="0" marR="0" indent="0" algn="r" defTabSz="5080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98500" y="405695"/>
            <a:ext cx="8763000" cy="1472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500" y="2028472"/>
            <a:ext cx="8763000" cy="4834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98500" y="7062612"/>
            <a:ext cx="2286000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365500" y="7062612"/>
            <a:ext cx="3429000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175500" y="7062612"/>
            <a:ext cx="2286000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41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aima.cs.berkeley.edu/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35628" y="2671976"/>
            <a:ext cx="10121901" cy="1041401"/>
          </a:xfrm>
          <a:prstGeom prst="rect">
            <a:avLst/>
          </a:prstGeom>
          <a:ln w="12700"/>
          <a:effectLst>
            <a:reflection stA="19848" endPos="40000" dir="5400000" sy="-100000" algn="bl" rotWithShape="0"/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buClr>
                <a:srgbClr val="000000"/>
              </a:buClr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Knowledge 1</a:t>
            </a:r>
          </a:p>
        </p:txBody>
      </p:sp>
      <p:pic>
        <p:nvPicPr>
          <p:cNvPr id="42" name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7525" y="6193713"/>
            <a:ext cx="1549400" cy="1146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87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85900"/>
            <a:ext cx="46355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91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98600"/>
            <a:ext cx="46355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95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85900"/>
            <a:ext cx="46355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99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6700" y="1485900"/>
            <a:ext cx="46482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1117600"/>
          </a:xfrm>
          <a:prstGeom prst="rect">
            <a:avLst/>
          </a:prstGeom>
        </p:spPr>
        <p:txBody>
          <a:bodyPr/>
          <a:lstStyle/>
          <a:p>
            <a:r>
              <a:t>Logic in general </a:t>
            </a:r>
          </a:p>
        </p:txBody>
      </p:sp>
      <p:pic>
        <p:nvPicPr>
          <p:cNvPr id="107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8035" y="1549400"/>
            <a:ext cx="8461865" cy="534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逻辑研究的内容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317500" y="1841695"/>
            <a:ext cx="6484147" cy="26879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zh-CN" altLang="en-US" dirty="0"/>
              <a:t>研究形式化定义的</a:t>
            </a:r>
            <a:r>
              <a:rPr lang="en-US" altLang="zh-CN" dirty="0"/>
              <a:t>sentences</a:t>
            </a:r>
            <a:r>
              <a:rPr lang="zh-CN" altLang="en-US" dirty="0"/>
              <a:t>之间的关系</a:t>
            </a:r>
            <a:endParaRPr lang="en-US" altLang="zh-CN" dirty="0"/>
          </a:p>
          <a:p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两个角度：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r>
              <a:rPr lang="zh-CN" altLang="en-US" dirty="0"/>
              <a:t>语义：</a:t>
            </a:r>
            <a:r>
              <a:rPr lang="en-US" altLang="zh-CN" dirty="0"/>
              <a:t>entailment </a:t>
            </a:r>
            <a:r>
              <a:rPr lang="zh-CN" altLang="en-US" dirty="0"/>
              <a:t>蕴含，逻辑推导</a:t>
            </a:r>
            <a:endParaRPr lang="en-US" altLang="zh-CN" dirty="0"/>
          </a:p>
          <a:p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语法：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deduction 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演绎，形式推演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3370370840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332249" y="4274165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语义 </a:t>
            </a:r>
            <a:r>
              <a:rPr lang="en-US" altLang="zh-CN" dirty="0"/>
              <a:t>Entailment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5197571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00164"/>
          </a:xfrm>
          <a:prstGeom prst="rect">
            <a:avLst/>
          </a:prstGeom>
        </p:spPr>
        <p:txBody>
          <a:bodyPr/>
          <a:lstStyle/>
          <a:p>
            <a:r>
              <a:rPr dirty="0"/>
              <a:t>Model (</a:t>
            </a:r>
            <a:r>
              <a:rPr dirty="0" err="1"/>
              <a:t>模型</a:t>
            </a:r>
            <a:r>
              <a:rPr dirty="0"/>
              <a:t>)</a:t>
            </a:r>
            <a:r>
              <a:rPr lang="en-US" dirty="0"/>
              <a:t>, Truth Assignment (</a:t>
            </a:r>
            <a:r>
              <a:rPr lang="zh-CN" altLang="en-US" dirty="0"/>
              <a:t>真值指派</a:t>
            </a:r>
            <a:r>
              <a:rPr lang="en-US" dirty="0"/>
              <a:t>)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287" y="1597742"/>
            <a:ext cx="7324725" cy="1828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79174" y="3957080"/>
            <a:ext cx="4792979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X+Y=4</a:t>
            </a:r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en-US" altLang="zh-CN" dirty="0"/>
              <a:t>X=0,Y=4</a:t>
            </a:r>
            <a:r>
              <a:rPr lang="zh-CN" altLang="en-US" dirty="0"/>
              <a:t>是这个句子的</a:t>
            </a:r>
            <a:r>
              <a:rPr lang="en-US" altLang="zh-CN" dirty="0"/>
              <a:t>model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151917234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t>Entailment (蕴涵／蕴含) </a:t>
            </a:r>
          </a:p>
        </p:txBody>
      </p:sp>
      <p:pic>
        <p:nvPicPr>
          <p:cNvPr id="111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1447800"/>
            <a:ext cx="7823200" cy="553894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文本框 2"/>
          <p:cNvSpPr txBox="1"/>
          <p:nvPr/>
        </p:nvSpPr>
        <p:spPr>
          <a:xfrm>
            <a:off x="302752" y="884825"/>
            <a:ext cx="261610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语义：逻辑推导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rPr dirty="0"/>
              <a:t>Model (</a:t>
            </a:r>
            <a:r>
              <a:rPr dirty="0" err="1"/>
              <a:t>模型</a:t>
            </a:r>
            <a:r>
              <a:rPr dirty="0"/>
              <a:t>)</a:t>
            </a:r>
          </a:p>
        </p:txBody>
      </p:sp>
      <p:pic>
        <p:nvPicPr>
          <p:cNvPr id="115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2273" y="1460500"/>
            <a:ext cx="8664927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/>
          <p:nvPr/>
        </p:nvSpPr>
        <p:spPr>
          <a:xfrm>
            <a:off x="768924" y="3881487"/>
            <a:ext cx="5366946" cy="9"/>
          </a:xfrm>
          <a:prstGeom prst="line">
            <a:avLst/>
          </a:prstGeom>
          <a:ln w="38100">
            <a:solidFill>
              <a:srgbClr val="FF4300"/>
            </a:solidFill>
            <a:miter lim="400000"/>
          </a:ln>
        </p:spPr>
        <p:txBody>
          <a:bodyPr lIns="0" tIns="0" rIns="0" bIns="0"/>
          <a:lstStyle/>
          <a:p>
            <a:pPr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" name="文本框 1"/>
          <p:cNvSpPr txBox="1"/>
          <p:nvPr/>
        </p:nvSpPr>
        <p:spPr>
          <a:xfrm>
            <a:off x="723205" y="4918055"/>
            <a:ext cx="45719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3205" y="5184794"/>
            <a:ext cx="239809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Formal proof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教材</a:t>
            </a:r>
          </a:p>
        </p:txBody>
      </p:sp>
      <p:pic>
        <p:nvPicPr>
          <p:cNvPr id="6" name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6630" y="2894863"/>
            <a:ext cx="1990726" cy="2519034"/>
          </a:xfrm>
          <a:prstGeom prst="rect">
            <a:avLst/>
          </a:prstGeom>
          <a:ln w="12700">
            <a:miter lim="400000"/>
          </a:ln>
          <a:effectLst>
            <a:outerShdw blurRad="88900" dist="38100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8" name="dropped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57880" y="2895744"/>
            <a:ext cx="1771706" cy="2505076"/>
          </a:xfrm>
          <a:prstGeom prst="rect">
            <a:avLst/>
          </a:prstGeom>
          <a:ln w="12700">
            <a:miter lim="400000"/>
          </a:ln>
          <a:effectLst>
            <a:outerShdw blurRad="88900" dist="38100" dir="2700000" rotWithShape="0">
              <a:srgbClr val="000000">
                <a:alpha val="40000"/>
              </a:srgbClr>
            </a:outerShdw>
          </a:effectLst>
        </p:spPr>
      </p:pic>
      <p:sp>
        <p:nvSpPr>
          <p:cNvPr id="9" name="Shape 49"/>
          <p:cNvSpPr/>
          <p:nvPr/>
        </p:nvSpPr>
        <p:spPr>
          <a:xfrm>
            <a:off x="1200480" y="5680596"/>
            <a:ext cx="2073068" cy="68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8575" tIns="28575" rIns="28575" bIns="28575">
            <a:spAutoFit/>
          </a:bodyPr>
          <a:lstStyle/>
          <a:p>
            <a:pPr defTabSz="761970" hangingPunct="1">
              <a:buClrTx/>
            </a:pPr>
            <a:r>
              <a:rPr sz="1350" u="sng" kern="1200" dirty="0">
                <a:solidFill>
                  <a:prstClr val="black"/>
                </a:solidFill>
                <a:uFillTx/>
                <a:latin typeface="Calibri"/>
                <a:hlinkClick r:id="rId5"/>
              </a:rPr>
              <a:t>http://aima.cs.berkeley.edu</a:t>
            </a:r>
            <a:r>
              <a:rPr sz="1350" kern="1200" dirty="0">
                <a:solidFill>
                  <a:prstClr val="black"/>
                </a:solidFill>
                <a:uFillTx/>
                <a:latin typeface="Calibri"/>
                <a:hlinkClick r:id="rId5"/>
              </a:rPr>
              <a:t>/</a:t>
            </a:r>
            <a:endParaRPr lang="en-US" sz="1350" kern="1200" dirty="0">
              <a:solidFill>
                <a:prstClr val="black"/>
              </a:solidFill>
              <a:uFillTx/>
              <a:latin typeface="Calibri"/>
            </a:endParaRPr>
          </a:p>
          <a:p>
            <a:pPr defTabSz="761970" hangingPunct="1">
              <a:buClrTx/>
            </a:pPr>
            <a:endParaRPr lang="en-US" sz="1350" kern="1200" dirty="0">
              <a:solidFill>
                <a:prstClr val="black"/>
              </a:solidFill>
              <a:uFillTx/>
              <a:latin typeface="Calibri"/>
            </a:endParaRPr>
          </a:p>
          <a:p>
            <a:pPr defTabSz="761970" hangingPunct="1">
              <a:buClrTx/>
            </a:pPr>
            <a:r>
              <a:rPr lang="zh-CN" altLang="en-US" sz="1350" kern="1200" dirty="0">
                <a:solidFill>
                  <a:prstClr val="black"/>
                </a:solidFill>
                <a:uFillTx/>
                <a:latin typeface="Calibri"/>
                <a:ea typeface="宋体" panose="02010600030101010101" pitchFamily="2" charset="-122"/>
              </a:rPr>
              <a:t>中英文版本对照阅读</a:t>
            </a:r>
            <a:endParaRPr sz="1350" kern="1200" dirty="0">
              <a:solidFill>
                <a:prstClr val="black"/>
              </a:solidFill>
              <a:uFillTx/>
              <a:latin typeface="Calibri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5362" y="2299849"/>
            <a:ext cx="20717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61970" hangingPunct="1">
              <a:buClrTx/>
            </a:pPr>
            <a:r>
              <a:rPr lang="en-US" altLang="zh-CN" sz="1500" kern="1200" dirty="0">
                <a:solidFill>
                  <a:prstClr val="black"/>
                </a:solidFill>
                <a:uFillTx/>
                <a:latin typeface="Calibri"/>
                <a:ea typeface="宋体" panose="02010600030101010101" pitchFamily="2" charset="-122"/>
              </a:rPr>
              <a:t>Materials on Knowledge</a:t>
            </a:r>
            <a:endParaRPr lang="zh-CN" altLang="en-US" sz="1500" kern="1200" dirty="0">
              <a:solidFill>
                <a:prstClr val="black"/>
              </a:solidFill>
              <a:uFillTx/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54023" y="3815336"/>
            <a:ext cx="422872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761970" hangingPunct="1">
              <a:buClrTx/>
            </a:pPr>
            <a:r>
              <a:rPr lang="zh-CN" altLang="en-US" sz="1500" kern="1200" dirty="0">
                <a:solidFill>
                  <a:prstClr val="black"/>
                </a:solidFill>
                <a:uFillTx/>
                <a:latin typeface="Calibri"/>
                <a:ea typeface="宋体" panose="02010600030101010101" pitchFamily="2" charset="-122"/>
              </a:rPr>
              <a:t>课程第二部分：</a:t>
            </a:r>
            <a:endParaRPr lang="en-US" altLang="zh-CN" sz="1500" kern="1200" dirty="0">
              <a:solidFill>
                <a:prstClr val="black"/>
              </a:solidFill>
              <a:uFillTx/>
              <a:latin typeface="Calibri"/>
              <a:ea typeface="宋体" panose="02010600030101010101" pitchFamily="2" charset="-122"/>
            </a:endParaRPr>
          </a:p>
          <a:p>
            <a:pPr defTabSz="761970" hangingPunct="1">
              <a:buClrTx/>
            </a:pPr>
            <a:r>
              <a:rPr lang="zh-CN" altLang="en-US" sz="1500" kern="1200" dirty="0">
                <a:solidFill>
                  <a:prstClr val="black"/>
                </a:solidFill>
                <a:uFillTx/>
                <a:latin typeface="Calibri"/>
                <a:ea typeface="宋体" panose="02010600030101010101" pitchFamily="2" charset="-122"/>
              </a:rPr>
              <a:t>台湾大学 于天立教授 “人工智慧”课程</a:t>
            </a:r>
            <a:endParaRPr lang="en-US" altLang="zh-CN" sz="1500" kern="1200" dirty="0">
              <a:solidFill>
                <a:prstClr val="black"/>
              </a:solidFill>
              <a:uFillTx/>
              <a:latin typeface="Calibri"/>
              <a:ea typeface="宋体" panose="02010600030101010101" pitchFamily="2" charset="-122"/>
            </a:endParaRPr>
          </a:p>
          <a:p>
            <a:pPr defTabSz="761970" hangingPunct="1">
              <a:buClrTx/>
            </a:pPr>
            <a:endParaRPr lang="en-US" altLang="zh-CN" sz="1500" kern="1200" dirty="0">
              <a:solidFill>
                <a:prstClr val="black"/>
              </a:solidFill>
              <a:uFillTx/>
              <a:latin typeface="Calibri"/>
              <a:ea typeface="宋体" panose="02010600030101010101" pitchFamily="2" charset="-122"/>
            </a:endParaRPr>
          </a:p>
          <a:p>
            <a:pPr defTabSz="761970" hangingPunct="1">
              <a:buClrTx/>
            </a:pPr>
            <a:r>
              <a:rPr lang="zh-CN" altLang="en-US" sz="1500" kern="1200" dirty="0">
                <a:solidFill>
                  <a:prstClr val="black"/>
                </a:solidFill>
                <a:uFillTx/>
                <a:latin typeface="Calibri"/>
                <a:ea typeface="宋体" panose="02010600030101010101" pitchFamily="2" charset="-122"/>
              </a:rPr>
              <a:t>链接: http://pan.baidu.com/s/1miec9jM 密码: 4fd4</a:t>
            </a:r>
          </a:p>
        </p:txBody>
      </p:sp>
      <p:sp>
        <p:nvSpPr>
          <p:cNvPr id="4" name="矩形 3"/>
          <p:cNvSpPr/>
          <p:nvPr/>
        </p:nvSpPr>
        <p:spPr>
          <a:xfrm>
            <a:off x="3699845" y="1611534"/>
            <a:ext cx="368026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61970" hangingPunct="1">
              <a:buClrTx/>
            </a:pPr>
            <a:r>
              <a:rPr lang="zh-CN" altLang="en-US" sz="1500" kern="1200" dirty="0">
                <a:solidFill>
                  <a:srgbClr val="FF0000"/>
                </a:solidFill>
                <a:uFillTx/>
                <a:latin typeface="Calibri"/>
                <a:ea typeface="宋体" panose="02010600030101010101" pitchFamily="2" charset="-122"/>
              </a:rPr>
              <a:t>http://www.ai-fundamental.com/</a:t>
            </a:r>
          </a:p>
        </p:txBody>
      </p:sp>
    </p:spTree>
    <p:extLst>
      <p:ext uri="{BB962C8B-B14F-4D97-AF65-F5344CB8AC3E}">
        <p14:creationId xmlns:p14="http://schemas.microsoft.com/office/powerpoint/2010/main" val="1609504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Entailment in the wumpus world </a:t>
            </a:r>
          </a:p>
        </p:txBody>
      </p:sp>
      <p:pic>
        <p:nvPicPr>
          <p:cNvPr id="120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4600" y="939800"/>
            <a:ext cx="7759700" cy="396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Wumpus models </a:t>
            </a:r>
          </a:p>
        </p:txBody>
      </p:sp>
      <p:pic>
        <p:nvPicPr>
          <p:cNvPr id="124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" y="1282700"/>
            <a:ext cx="10058400" cy="505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Wumpus models </a:t>
            </a:r>
          </a:p>
        </p:txBody>
      </p:sp>
      <p:pic>
        <p:nvPicPr>
          <p:cNvPr id="128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" y="1282700"/>
            <a:ext cx="10058400" cy="5118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Wumpus models </a:t>
            </a:r>
          </a:p>
        </p:txBody>
      </p:sp>
      <p:pic>
        <p:nvPicPr>
          <p:cNvPr id="13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" y="939800"/>
            <a:ext cx="10058400" cy="57277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矩形 3"/>
          <p:cNvSpPr/>
          <p:nvPr/>
        </p:nvSpPr>
        <p:spPr>
          <a:xfrm>
            <a:off x="2625969" y="6369625"/>
            <a:ext cx="12086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not pit </a:t>
            </a:r>
            <a:endParaRPr lang="zh-CN" altLang="en-US" sz="1600" dirty="0"/>
          </a:p>
        </p:txBody>
      </p:sp>
      <p:sp>
        <p:nvSpPr>
          <p:cNvPr id="5" name="Shape 123"/>
          <p:cNvSpPr/>
          <p:nvPr/>
        </p:nvSpPr>
        <p:spPr>
          <a:xfrm>
            <a:off x="2719676" y="6164714"/>
            <a:ext cx="320215" cy="111080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Wumpus models </a:t>
            </a:r>
          </a:p>
        </p:txBody>
      </p:sp>
      <p:pic>
        <p:nvPicPr>
          <p:cNvPr id="140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" y="977900"/>
            <a:ext cx="10058400" cy="56769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矩形 3"/>
          <p:cNvSpPr/>
          <p:nvPr/>
        </p:nvSpPr>
        <p:spPr>
          <a:xfrm>
            <a:off x="2625969" y="6325381"/>
            <a:ext cx="12086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not pit </a:t>
            </a:r>
            <a:endParaRPr lang="zh-CN" altLang="en-US" sz="1600" dirty="0"/>
          </a:p>
        </p:txBody>
      </p:sp>
      <p:sp>
        <p:nvSpPr>
          <p:cNvPr id="5" name="Shape 123"/>
          <p:cNvSpPr/>
          <p:nvPr/>
        </p:nvSpPr>
        <p:spPr>
          <a:xfrm>
            <a:off x="2719676" y="6120470"/>
            <a:ext cx="320215" cy="111080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332249" y="4274165"/>
            <a:ext cx="9512300" cy="600164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Propositional logic: syntax and semantics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8720276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rPr dirty="0"/>
              <a:t>Propositional logic (</a:t>
            </a:r>
            <a:r>
              <a:rPr dirty="0" err="1"/>
              <a:t>命题逻辑</a:t>
            </a:r>
            <a:r>
              <a:rPr dirty="0"/>
              <a:t>): Syntax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17501" y="888252"/>
            <a:ext cx="9512300" cy="52732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70C0"/>
                </a:solidFill>
              </a:rPr>
              <a:t>Proposition</a:t>
            </a:r>
            <a:r>
              <a:rPr lang="en-US" altLang="zh-CN" dirty="0"/>
              <a:t>: a declarative sentence that is either true or false</a:t>
            </a:r>
          </a:p>
          <a:p>
            <a:pPr marL="457200" lvl="8" indent="-457200">
              <a:buFont typeface="Arial" panose="020B0604020202020204" pitchFamily="34" charset="0"/>
              <a:buChar char="•"/>
            </a:pPr>
            <a:r>
              <a:rPr lang="en-US" altLang="zh-CN" dirty="0"/>
              <a:t>Propositional logic usually does not consider time</a:t>
            </a:r>
          </a:p>
          <a:p>
            <a:pPr marL="457200" lvl="8" indent="-457200">
              <a:buFont typeface="Arial" panose="020B0604020202020204" pitchFamily="34" charset="0"/>
              <a:buChar char="•"/>
            </a:pPr>
            <a:r>
              <a:rPr lang="en-US" altLang="zh-CN" dirty="0"/>
              <a:t>If the truth of a proposition varies over time, we call it </a:t>
            </a:r>
            <a:r>
              <a:rPr lang="en-US" altLang="zh-CN" dirty="0">
                <a:solidFill>
                  <a:srgbClr val="0070C0"/>
                </a:solidFill>
              </a:rPr>
              <a:t>fluent </a:t>
            </a:r>
            <a:r>
              <a:rPr lang="en-US" altLang="zh-CN" dirty="0">
                <a:solidFill>
                  <a:schemeClr val="tx1"/>
                </a:solidFill>
              </a:rPr>
              <a:t>(“today is Monday”)</a:t>
            </a:r>
          </a:p>
          <a:p>
            <a:pPr lvl="8" indent="0"/>
            <a:endParaRPr lang="en-US" altLang="zh-CN" dirty="0">
              <a:solidFill>
                <a:schemeClr val="tx1"/>
              </a:solidFill>
            </a:endParaRPr>
          </a:p>
          <a:p>
            <a:pPr lvl="8" indent="0"/>
            <a:endParaRPr lang="en-US" altLang="zh-CN" dirty="0">
              <a:solidFill>
                <a:schemeClr val="tx1"/>
              </a:solidFill>
            </a:endParaRP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kumimoji="0" lang="en-US" altLang="zh-CN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Atomic propositions</a:t>
            </a:r>
            <a:r>
              <a:rPr kumimoji="0" lang="en-US" altLang="zh-CN" b="0" i="0" u="none" strike="noStrike" cap="none" spc="0" normalizeH="0" dirty="0">
                <a:ln>
                  <a:noFill/>
                </a:ln>
                <a:solidFill>
                  <a:srgbClr val="0070C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zh-CN" altLang="en-US" dirty="0">
                <a:solidFill>
                  <a:srgbClr val="0070C0"/>
                </a:solidFill>
              </a:rPr>
              <a:t>原子命题</a:t>
            </a:r>
            <a:r>
              <a:rPr kumimoji="0" lang="en-US" altLang="zh-CN" b="0" i="0" u="none" strike="noStrike" cap="none" spc="0" normalizeH="0" dirty="0">
                <a:ln>
                  <a:noFill/>
                </a:ln>
                <a:solidFill>
                  <a:srgbClr val="0070C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) </a:t>
            </a:r>
            <a:r>
              <a:rPr kumimoji="0" lang="en-US" altLang="zh-CN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are minimal propositions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aseline="0" dirty="0">
                <a:solidFill>
                  <a:srgbClr val="0070C0"/>
                </a:solidFill>
              </a:rPr>
              <a:t>Literals (</a:t>
            </a:r>
            <a:r>
              <a:rPr lang="zh-CN" altLang="en-US" baseline="0" dirty="0">
                <a:solidFill>
                  <a:srgbClr val="0070C0"/>
                </a:solidFill>
              </a:rPr>
              <a:t>文字</a:t>
            </a:r>
            <a:r>
              <a:rPr lang="en-US" altLang="zh-CN" baseline="0" dirty="0">
                <a:solidFill>
                  <a:srgbClr val="0070C0"/>
                </a:solidFill>
              </a:rPr>
              <a:t>)</a:t>
            </a:r>
            <a:r>
              <a:rPr lang="en-US" altLang="zh-CN" baseline="0" dirty="0"/>
              <a:t> are atomic propositions or their</a:t>
            </a:r>
            <a:r>
              <a:rPr lang="en-US" altLang="zh-CN" dirty="0"/>
              <a:t> negations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1248124447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t>Propositional logic (命题逻辑): Syntax </a:t>
            </a:r>
          </a:p>
        </p:txBody>
      </p:sp>
      <p:pic>
        <p:nvPicPr>
          <p:cNvPr id="148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200" y="1739900"/>
            <a:ext cx="8280401" cy="41693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心形 1">
            <a:extLst>
              <a:ext uri="{FF2B5EF4-FFF2-40B4-BE49-F238E27FC236}">
                <a16:creationId xmlns:a16="http://schemas.microsoft.com/office/drawing/2014/main" id="{48E5AF35-9819-4A73-B75C-625C536DCFB9}"/>
              </a:ext>
            </a:extLst>
          </p:cNvPr>
          <p:cNvSpPr/>
          <p:nvPr/>
        </p:nvSpPr>
        <p:spPr>
          <a:xfrm>
            <a:off x="3007360" y="3103880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4" name="笑脸 3">
            <a:extLst>
              <a:ext uri="{FF2B5EF4-FFF2-40B4-BE49-F238E27FC236}">
                <a16:creationId xmlns:a16="http://schemas.microsoft.com/office/drawing/2014/main" id="{56B26846-5130-4ECB-A303-5B20008E3D61}"/>
              </a:ext>
            </a:extLst>
          </p:cNvPr>
          <p:cNvSpPr/>
          <p:nvPr/>
        </p:nvSpPr>
        <p:spPr>
          <a:xfrm>
            <a:off x="4480560" y="3689349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5" name="圆: 空心 4">
            <a:extLst>
              <a:ext uri="{FF2B5EF4-FFF2-40B4-BE49-F238E27FC236}">
                <a16:creationId xmlns:a16="http://schemas.microsoft.com/office/drawing/2014/main" id="{37AE2691-3AE5-4988-BC67-09E364829E81}"/>
              </a:ext>
            </a:extLst>
          </p:cNvPr>
          <p:cNvSpPr/>
          <p:nvPr/>
        </p:nvSpPr>
        <p:spPr>
          <a:xfrm>
            <a:off x="4490720" y="4223966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6" name="太阳形 5">
            <a:extLst>
              <a:ext uri="{FF2B5EF4-FFF2-40B4-BE49-F238E27FC236}">
                <a16:creationId xmlns:a16="http://schemas.microsoft.com/office/drawing/2014/main" id="{5DF9AF21-59AB-4235-9426-A6BDB7077BBF}"/>
              </a:ext>
            </a:extLst>
          </p:cNvPr>
          <p:cNvSpPr/>
          <p:nvPr/>
        </p:nvSpPr>
        <p:spPr>
          <a:xfrm>
            <a:off x="4572000" y="4812571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7" name="云形 6">
            <a:extLst>
              <a:ext uri="{FF2B5EF4-FFF2-40B4-BE49-F238E27FC236}">
                <a16:creationId xmlns:a16="http://schemas.microsoft.com/office/drawing/2014/main" id="{265706A4-8412-489F-AC4E-CBFFCC4B472D}"/>
              </a:ext>
            </a:extLst>
          </p:cNvPr>
          <p:cNvSpPr/>
          <p:nvPr/>
        </p:nvSpPr>
        <p:spPr>
          <a:xfrm>
            <a:off x="4566920" y="5457598"/>
            <a:ext cx="401320" cy="270457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3717418914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t>Propositional logic (命题逻辑): Syntax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17500" y="1092160"/>
            <a:ext cx="621003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Defined in Backus-Naur form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 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(BNF)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90" y="1858141"/>
            <a:ext cx="8745246" cy="4247691"/>
          </a:xfrm>
          <a:prstGeom prst="rect">
            <a:avLst/>
          </a:prstGeom>
        </p:spPr>
      </p:pic>
      <p:sp>
        <p:nvSpPr>
          <p:cNvPr id="5" name="心形 4">
            <a:extLst>
              <a:ext uri="{FF2B5EF4-FFF2-40B4-BE49-F238E27FC236}">
                <a16:creationId xmlns:a16="http://schemas.microsoft.com/office/drawing/2014/main" id="{4AC3B8C1-4842-4FB1-AAFD-E1F76B490646}"/>
              </a:ext>
            </a:extLst>
          </p:cNvPr>
          <p:cNvSpPr/>
          <p:nvPr/>
        </p:nvSpPr>
        <p:spPr>
          <a:xfrm>
            <a:off x="5094013" y="3337312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6" name="笑脸 5">
            <a:extLst>
              <a:ext uri="{FF2B5EF4-FFF2-40B4-BE49-F238E27FC236}">
                <a16:creationId xmlns:a16="http://schemas.microsoft.com/office/drawing/2014/main" id="{3BA62EE3-B58B-47BF-A358-89BD11F2B241}"/>
              </a:ext>
            </a:extLst>
          </p:cNvPr>
          <p:cNvSpPr/>
          <p:nvPr/>
        </p:nvSpPr>
        <p:spPr>
          <a:xfrm>
            <a:off x="6314173" y="3742009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77E8A899-19B8-4278-8A29-7FD69E79734F}"/>
              </a:ext>
            </a:extLst>
          </p:cNvPr>
          <p:cNvSpPr/>
          <p:nvPr/>
        </p:nvSpPr>
        <p:spPr>
          <a:xfrm>
            <a:off x="6314173" y="4150379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8" name="太阳形 7">
            <a:extLst>
              <a:ext uri="{FF2B5EF4-FFF2-40B4-BE49-F238E27FC236}">
                <a16:creationId xmlns:a16="http://schemas.microsoft.com/office/drawing/2014/main" id="{C2F72DD4-19F2-40FC-979E-55E007BDF25B}"/>
              </a:ext>
            </a:extLst>
          </p:cNvPr>
          <p:cNvSpPr/>
          <p:nvPr/>
        </p:nvSpPr>
        <p:spPr>
          <a:xfrm>
            <a:off x="6324333" y="4530730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9" name="云形 8">
            <a:extLst>
              <a:ext uri="{FF2B5EF4-FFF2-40B4-BE49-F238E27FC236}">
                <a16:creationId xmlns:a16="http://schemas.microsoft.com/office/drawing/2014/main" id="{69CF1646-87D0-4496-98CF-F3FDB4D7410B}"/>
              </a:ext>
            </a:extLst>
          </p:cNvPr>
          <p:cNvSpPr/>
          <p:nvPr/>
        </p:nvSpPr>
        <p:spPr>
          <a:xfrm>
            <a:off x="6306553" y="4992876"/>
            <a:ext cx="401320" cy="270457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0" name="心形 9">
            <a:extLst>
              <a:ext uri="{FF2B5EF4-FFF2-40B4-BE49-F238E27FC236}">
                <a16:creationId xmlns:a16="http://schemas.microsoft.com/office/drawing/2014/main" id="{3658F6C4-754B-46A1-8240-4531EF99301C}"/>
              </a:ext>
            </a:extLst>
          </p:cNvPr>
          <p:cNvSpPr/>
          <p:nvPr/>
        </p:nvSpPr>
        <p:spPr>
          <a:xfrm>
            <a:off x="5251493" y="5400931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1" name="笑脸 10">
            <a:extLst>
              <a:ext uri="{FF2B5EF4-FFF2-40B4-BE49-F238E27FC236}">
                <a16:creationId xmlns:a16="http://schemas.microsoft.com/office/drawing/2014/main" id="{410EABE4-851E-4CEB-A503-721BE366935E}"/>
              </a:ext>
            </a:extLst>
          </p:cNvPr>
          <p:cNvSpPr/>
          <p:nvPr/>
        </p:nvSpPr>
        <p:spPr>
          <a:xfrm>
            <a:off x="5674093" y="5400931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2" name="太阳形 11">
            <a:extLst>
              <a:ext uri="{FF2B5EF4-FFF2-40B4-BE49-F238E27FC236}">
                <a16:creationId xmlns:a16="http://schemas.microsoft.com/office/drawing/2014/main" id="{68E0DCE8-8223-41AA-A12A-62D9315B29ED}"/>
              </a:ext>
            </a:extLst>
          </p:cNvPr>
          <p:cNvSpPr/>
          <p:nvPr/>
        </p:nvSpPr>
        <p:spPr>
          <a:xfrm>
            <a:off x="6415773" y="5353342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3" name="圆: 空心 12">
            <a:extLst>
              <a:ext uri="{FF2B5EF4-FFF2-40B4-BE49-F238E27FC236}">
                <a16:creationId xmlns:a16="http://schemas.microsoft.com/office/drawing/2014/main" id="{5524D696-3E85-4915-B24C-2A505C3FB33D}"/>
              </a:ext>
            </a:extLst>
          </p:cNvPr>
          <p:cNvSpPr/>
          <p:nvPr/>
        </p:nvSpPr>
        <p:spPr>
          <a:xfrm>
            <a:off x="6039853" y="5409614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4" name="云形 13">
            <a:extLst>
              <a:ext uri="{FF2B5EF4-FFF2-40B4-BE49-F238E27FC236}">
                <a16:creationId xmlns:a16="http://schemas.microsoft.com/office/drawing/2014/main" id="{BA94B185-9749-446E-98B2-A33A547CEB3C}"/>
              </a:ext>
            </a:extLst>
          </p:cNvPr>
          <p:cNvSpPr/>
          <p:nvPr/>
        </p:nvSpPr>
        <p:spPr>
          <a:xfrm>
            <a:off x="6872973" y="5374115"/>
            <a:ext cx="401320" cy="270457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679898339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Propositional logic: Semantics </a:t>
            </a:r>
          </a:p>
        </p:txBody>
      </p:sp>
      <p:pic>
        <p:nvPicPr>
          <p:cNvPr id="15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7797" y="1206500"/>
            <a:ext cx="8714804" cy="56896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心形 3">
            <a:extLst>
              <a:ext uri="{FF2B5EF4-FFF2-40B4-BE49-F238E27FC236}">
                <a16:creationId xmlns:a16="http://schemas.microsoft.com/office/drawing/2014/main" id="{D7F8C822-900E-4AB9-896B-0D9589FB2887}"/>
              </a:ext>
            </a:extLst>
          </p:cNvPr>
          <p:cNvSpPr/>
          <p:nvPr/>
        </p:nvSpPr>
        <p:spPr>
          <a:xfrm>
            <a:off x="1492293" y="3840480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5" name="笑脸 4">
            <a:extLst>
              <a:ext uri="{FF2B5EF4-FFF2-40B4-BE49-F238E27FC236}">
                <a16:creationId xmlns:a16="http://schemas.microsoft.com/office/drawing/2014/main" id="{A922E96A-8944-41D2-AD81-D3E0D4B1FFD8}"/>
              </a:ext>
            </a:extLst>
          </p:cNvPr>
          <p:cNvSpPr/>
          <p:nvPr/>
        </p:nvSpPr>
        <p:spPr>
          <a:xfrm>
            <a:off x="1415826" y="4192323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6" name="太阳形 5">
            <a:extLst>
              <a:ext uri="{FF2B5EF4-FFF2-40B4-BE49-F238E27FC236}">
                <a16:creationId xmlns:a16="http://schemas.microsoft.com/office/drawing/2014/main" id="{15A6FA2B-7F35-4DD0-9D08-A2AF1BE6054E}"/>
              </a:ext>
            </a:extLst>
          </p:cNvPr>
          <p:cNvSpPr/>
          <p:nvPr/>
        </p:nvSpPr>
        <p:spPr>
          <a:xfrm>
            <a:off x="1192306" y="4807022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A4F295F0-FB3A-4047-8302-64A1E6C0559D}"/>
              </a:ext>
            </a:extLst>
          </p:cNvPr>
          <p:cNvSpPr/>
          <p:nvPr/>
        </p:nvSpPr>
        <p:spPr>
          <a:xfrm>
            <a:off x="1400586" y="4476604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8" name="云形 7">
            <a:extLst>
              <a:ext uri="{FF2B5EF4-FFF2-40B4-BE49-F238E27FC236}">
                <a16:creationId xmlns:a16="http://schemas.microsoft.com/office/drawing/2014/main" id="{5A133A9B-07C6-47FA-8E35-18C8E32F54DB}"/>
              </a:ext>
            </a:extLst>
          </p:cNvPr>
          <p:cNvSpPr/>
          <p:nvPr/>
        </p:nvSpPr>
        <p:spPr>
          <a:xfrm>
            <a:off x="1192306" y="5558644"/>
            <a:ext cx="401320" cy="270457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9" name="太阳形 8">
            <a:extLst>
              <a:ext uri="{FF2B5EF4-FFF2-40B4-BE49-F238E27FC236}">
                <a16:creationId xmlns:a16="http://schemas.microsoft.com/office/drawing/2014/main" id="{11D91747-95AD-4F6D-AD80-877F75160AC2}"/>
              </a:ext>
            </a:extLst>
          </p:cNvPr>
          <p:cNvSpPr/>
          <p:nvPr/>
        </p:nvSpPr>
        <p:spPr>
          <a:xfrm>
            <a:off x="3752626" y="5507803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0" name="太阳形 9">
            <a:extLst>
              <a:ext uri="{FF2B5EF4-FFF2-40B4-BE49-F238E27FC236}">
                <a16:creationId xmlns:a16="http://schemas.microsoft.com/office/drawing/2014/main" id="{C967A66B-AC4B-42AA-81E0-EFC435732692}"/>
              </a:ext>
            </a:extLst>
          </p:cNvPr>
          <p:cNvSpPr/>
          <p:nvPr/>
        </p:nvSpPr>
        <p:spPr>
          <a:xfrm>
            <a:off x="6546626" y="5507803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1" name="笑脸 10">
            <a:extLst>
              <a:ext uri="{FF2B5EF4-FFF2-40B4-BE49-F238E27FC236}">
                <a16:creationId xmlns:a16="http://schemas.microsoft.com/office/drawing/2014/main" id="{86C6B9BA-276C-48C8-8664-2532176933C9}"/>
              </a:ext>
            </a:extLst>
          </p:cNvPr>
          <p:cNvSpPr/>
          <p:nvPr/>
        </p:nvSpPr>
        <p:spPr>
          <a:xfrm>
            <a:off x="1392966" y="6424584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2" name="圆: 空心 11">
            <a:extLst>
              <a:ext uri="{FF2B5EF4-FFF2-40B4-BE49-F238E27FC236}">
                <a16:creationId xmlns:a16="http://schemas.microsoft.com/office/drawing/2014/main" id="{CB4193B7-ECC9-49FD-8DAE-56073E47AAA9}"/>
              </a:ext>
            </a:extLst>
          </p:cNvPr>
          <p:cNvSpPr/>
          <p:nvPr/>
        </p:nvSpPr>
        <p:spPr>
          <a:xfrm>
            <a:off x="2260215" y="6370635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3" name="笑脸 12">
            <a:extLst>
              <a:ext uri="{FF2B5EF4-FFF2-40B4-BE49-F238E27FC236}">
                <a16:creationId xmlns:a16="http://schemas.microsoft.com/office/drawing/2014/main" id="{C2C92D8A-387E-4BA5-89FB-F9BEB3495141}"/>
              </a:ext>
            </a:extLst>
          </p:cNvPr>
          <p:cNvSpPr/>
          <p:nvPr/>
        </p:nvSpPr>
        <p:spPr>
          <a:xfrm>
            <a:off x="4035353" y="6444904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4" name="圆: 空心 13">
            <a:extLst>
              <a:ext uri="{FF2B5EF4-FFF2-40B4-BE49-F238E27FC236}">
                <a16:creationId xmlns:a16="http://schemas.microsoft.com/office/drawing/2014/main" id="{9B2E585D-2281-4219-B98F-61848FFDD07C}"/>
              </a:ext>
            </a:extLst>
          </p:cNvPr>
          <p:cNvSpPr/>
          <p:nvPr/>
        </p:nvSpPr>
        <p:spPr>
          <a:xfrm>
            <a:off x="5115175" y="6380795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5" name="笑脸 14">
            <a:extLst>
              <a:ext uri="{FF2B5EF4-FFF2-40B4-BE49-F238E27FC236}">
                <a16:creationId xmlns:a16="http://schemas.microsoft.com/office/drawing/2014/main" id="{F7865468-7DF2-4774-A706-E55FAE0DE2DB}"/>
              </a:ext>
            </a:extLst>
          </p:cNvPr>
          <p:cNvSpPr/>
          <p:nvPr/>
        </p:nvSpPr>
        <p:spPr>
          <a:xfrm>
            <a:off x="6880153" y="6434744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6" name="Shape 123">
            <a:extLst>
              <a:ext uri="{FF2B5EF4-FFF2-40B4-BE49-F238E27FC236}">
                <a16:creationId xmlns:a16="http://schemas.microsoft.com/office/drawing/2014/main" id="{9720A99A-EC42-4B1F-9A3A-7957B6000C7E}"/>
              </a:ext>
            </a:extLst>
          </p:cNvPr>
          <p:cNvSpPr/>
          <p:nvPr/>
        </p:nvSpPr>
        <p:spPr>
          <a:xfrm>
            <a:off x="1492293" y="2327564"/>
            <a:ext cx="509227" cy="100676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3EB91EA-D35B-4F10-8A85-4E51CE64B5FA}"/>
              </a:ext>
            </a:extLst>
          </p:cNvPr>
          <p:cNvSpPr txBox="1"/>
          <p:nvPr/>
        </p:nvSpPr>
        <p:spPr>
          <a:xfrm>
            <a:off x="1398796" y="2341975"/>
            <a:ext cx="575479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false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8" name="心形 17">
            <a:extLst>
              <a:ext uri="{FF2B5EF4-FFF2-40B4-BE49-F238E27FC236}">
                <a16:creationId xmlns:a16="http://schemas.microsoft.com/office/drawing/2014/main" id="{2F49E655-DD90-45EC-B29B-794233820F01}"/>
              </a:ext>
            </a:extLst>
          </p:cNvPr>
          <p:cNvSpPr/>
          <p:nvPr/>
        </p:nvSpPr>
        <p:spPr>
          <a:xfrm>
            <a:off x="638853" y="6451600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4723194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Knowledge bases </a:t>
            </a:r>
          </a:p>
        </p:txBody>
      </p:sp>
      <p:pic>
        <p:nvPicPr>
          <p:cNvPr id="54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233" y="1536700"/>
            <a:ext cx="8784167" cy="52705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文本框 1"/>
          <p:cNvSpPr txBox="1"/>
          <p:nvPr/>
        </p:nvSpPr>
        <p:spPr>
          <a:xfrm>
            <a:off x="5338916" y="3966764"/>
            <a:ext cx="266739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zh-CN" altLang="en-US" sz="2000" dirty="0">
                <a:solidFill>
                  <a:srgbClr val="FF0000"/>
                </a:solidFill>
              </a:rPr>
              <a:t>只需要告知想知道什么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>
                <a:solidFill>
                  <a:srgbClr val="000000"/>
                </a:solidFill>
              </a:uFill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132894022"/>
      </p:ext>
    </p:extLst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1206500"/>
          </a:xfrm>
          <a:prstGeom prst="rect">
            <a:avLst/>
          </a:prstGeom>
        </p:spPr>
        <p:txBody>
          <a:bodyPr/>
          <a:lstStyle/>
          <a:p>
            <a:r>
              <a:rPr dirty="0"/>
              <a:t>Truth tables for connectives </a:t>
            </a:r>
          </a:p>
          <a:p>
            <a:r>
              <a:rPr dirty="0"/>
              <a:t>（</a:t>
            </a:r>
            <a:r>
              <a:rPr dirty="0" err="1"/>
              <a:t>真值表</a:t>
            </a:r>
            <a:r>
              <a:rPr dirty="0"/>
              <a:t>）</a:t>
            </a:r>
          </a:p>
        </p:txBody>
      </p:sp>
      <p:pic>
        <p:nvPicPr>
          <p:cNvPr id="156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100" y="2362200"/>
            <a:ext cx="9080500" cy="213658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心形 3">
            <a:extLst>
              <a:ext uri="{FF2B5EF4-FFF2-40B4-BE49-F238E27FC236}">
                <a16:creationId xmlns:a16="http://schemas.microsoft.com/office/drawing/2014/main" id="{F5C5729F-FD67-4014-9F7D-AEAFD7D3D0C0}"/>
              </a:ext>
            </a:extLst>
          </p:cNvPr>
          <p:cNvSpPr/>
          <p:nvPr/>
        </p:nvSpPr>
        <p:spPr>
          <a:xfrm>
            <a:off x="2975653" y="2556131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5" name="笑脸 4">
            <a:extLst>
              <a:ext uri="{FF2B5EF4-FFF2-40B4-BE49-F238E27FC236}">
                <a16:creationId xmlns:a16="http://schemas.microsoft.com/office/drawing/2014/main" id="{E3FAD9E6-6C48-41FC-B632-FFDC8B0ECE53}"/>
              </a:ext>
            </a:extLst>
          </p:cNvPr>
          <p:cNvSpPr/>
          <p:nvPr/>
        </p:nvSpPr>
        <p:spPr>
          <a:xfrm>
            <a:off x="4515853" y="2556131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6" name="太阳形 5">
            <a:extLst>
              <a:ext uri="{FF2B5EF4-FFF2-40B4-BE49-F238E27FC236}">
                <a16:creationId xmlns:a16="http://schemas.microsoft.com/office/drawing/2014/main" id="{4FFCEF12-79A4-4223-A24C-B951F041372E}"/>
              </a:ext>
            </a:extLst>
          </p:cNvPr>
          <p:cNvSpPr/>
          <p:nvPr/>
        </p:nvSpPr>
        <p:spPr>
          <a:xfrm>
            <a:off x="7274293" y="2483493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2D628FF0-423E-4D8A-89D1-861C98C7968E}"/>
              </a:ext>
            </a:extLst>
          </p:cNvPr>
          <p:cNvSpPr/>
          <p:nvPr/>
        </p:nvSpPr>
        <p:spPr>
          <a:xfrm>
            <a:off x="5978893" y="2483534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8" name="云形 7">
            <a:extLst>
              <a:ext uri="{FF2B5EF4-FFF2-40B4-BE49-F238E27FC236}">
                <a16:creationId xmlns:a16="http://schemas.microsoft.com/office/drawing/2014/main" id="{0DCA78A5-52E2-478E-9D09-90D0451C6E5A}"/>
              </a:ext>
            </a:extLst>
          </p:cNvPr>
          <p:cNvSpPr/>
          <p:nvPr/>
        </p:nvSpPr>
        <p:spPr>
          <a:xfrm>
            <a:off x="8567153" y="2576450"/>
            <a:ext cx="313733" cy="197861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4034379965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心形 9">
            <a:extLst>
              <a:ext uri="{FF2B5EF4-FFF2-40B4-BE49-F238E27FC236}">
                <a16:creationId xmlns:a16="http://schemas.microsoft.com/office/drawing/2014/main" id="{3658F6C4-754B-46A1-8240-4531EF99301C}"/>
              </a:ext>
            </a:extLst>
          </p:cNvPr>
          <p:cNvSpPr/>
          <p:nvPr/>
        </p:nvSpPr>
        <p:spPr>
          <a:xfrm>
            <a:off x="3753853" y="2068633"/>
            <a:ext cx="314960" cy="274320"/>
          </a:xfrm>
          <a:prstGeom prst="hear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1" name="笑脸 10">
            <a:extLst>
              <a:ext uri="{FF2B5EF4-FFF2-40B4-BE49-F238E27FC236}">
                <a16:creationId xmlns:a16="http://schemas.microsoft.com/office/drawing/2014/main" id="{410EABE4-851E-4CEB-A503-721BE366935E}"/>
              </a:ext>
            </a:extLst>
          </p:cNvPr>
          <p:cNvSpPr/>
          <p:nvPr/>
        </p:nvSpPr>
        <p:spPr>
          <a:xfrm>
            <a:off x="3753853" y="2779833"/>
            <a:ext cx="284480" cy="270457"/>
          </a:xfrm>
          <a:prstGeom prst="smileyFac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2" name="太阳形 11">
            <a:extLst>
              <a:ext uri="{FF2B5EF4-FFF2-40B4-BE49-F238E27FC236}">
                <a16:creationId xmlns:a16="http://schemas.microsoft.com/office/drawing/2014/main" id="{68E0DCE8-8223-41AA-A12A-62D9315B29ED}"/>
              </a:ext>
            </a:extLst>
          </p:cNvPr>
          <p:cNvSpPr/>
          <p:nvPr/>
        </p:nvSpPr>
        <p:spPr>
          <a:xfrm>
            <a:off x="3703053" y="4166419"/>
            <a:ext cx="365760" cy="372137"/>
          </a:xfrm>
          <a:prstGeom prst="sun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3" name="圆: 空心 12">
            <a:extLst>
              <a:ext uri="{FF2B5EF4-FFF2-40B4-BE49-F238E27FC236}">
                <a16:creationId xmlns:a16="http://schemas.microsoft.com/office/drawing/2014/main" id="{5524D696-3E85-4915-B24C-2A505C3FB33D}"/>
              </a:ext>
            </a:extLst>
          </p:cNvPr>
          <p:cNvSpPr/>
          <p:nvPr/>
        </p:nvSpPr>
        <p:spPr>
          <a:xfrm>
            <a:off x="3753853" y="3487170"/>
            <a:ext cx="284480" cy="270457"/>
          </a:xfrm>
          <a:prstGeom prst="donu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14" name="云形 13">
            <a:extLst>
              <a:ext uri="{FF2B5EF4-FFF2-40B4-BE49-F238E27FC236}">
                <a16:creationId xmlns:a16="http://schemas.microsoft.com/office/drawing/2014/main" id="{BA94B185-9749-446E-98B2-A33A547CEB3C}"/>
              </a:ext>
            </a:extLst>
          </p:cNvPr>
          <p:cNvSpPr/>
          <p:nvPr/>
        </p:nvSpPr>
        <p:spPr>
          <a:xfrm>
            <a:off x="3685273" y="5006591"/>
            <a:ext cx="401320" cy="270457"/>
          </a:xfrm>
          <a:prstGeom prst="cloud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CFF7D99-DD0E-45BE-BE54-3C1D3B700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599" y="2022250"/>
            <a:ext cx="276225" cy="21907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3CD34DC-50D6-4A7F-BB6B-D49632AC7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599" y="2735965"/>
            <a:ext cx="304800" cy="31432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DEC8F65-F9EF-4015-9CF9-66B2C83CE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6549" y="3452827"/>
            <a:ext cx="342900" cy="3048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AEFA531-4548-4370-BA4D-4C44D49EDF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399" y="4204849"/>
            <a:ext cx="457200" cy="29527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9BF1A84-3620-42B1-BF30-19F982E36E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7974" y="4954523"/>
            <a:ext cx="428625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99678"/>
      </p:ext>
    </p:extLst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t>Propositional logic (命题逻辑): Syntax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17500" y="1092160"/>
            <a:ext cx="621003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Defined in Backus-Naur form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 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(BNF)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90" y="1858141"/>
            <a:ext cx="8745246" cy="424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24186"/>
      </p:ext>
    </p:extLst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85800"/>
          </a:xfrm>
          <a:prstGeom prst="rect">
            <a:avLst/>
          </a:prstGeom>
        </p:spPr>
        <p:txBody>
          <a:bodyPr/>
          <a:lstStyle/>
          <a:p>
            <a:r>
              <a:t>Propositional logic (命题逻辑): Syntax </a:t>
            </a:r>
          </a:p>
        </p:txBody>
      </p:sp>
      <p:pic>
        <p:nvPicPr>
          <p:cNvPr id="148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200" y="1739900"/>
            <a:ext cx="8280401" cy="416935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40685576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Propositional logic: Semantics </a:t>
            </a:r>
          </a:p>
        </p:txBody>
      </p:sp>
      <p:pic>
        <p:nvPicPr>
          <p:cNvPr id="15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7797" y="1206500"/>
            <a:ext cx="8714804" cy="56896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123">
            <a:extLst>
              <a:ext uri="{FF2B5EF4-FFF2-40B4-BE49-F238E27FC236}">
                <a16:creationId xmlns:a16="http://schemas.microsoft.com/office/drawing/2014/main" id="{E9EFA66B-2E4D-4D96-9A92-D372AE17C2E3}"/>
              </a:ext>
            </a:extLst>
          </p:cNvPr>
          <p:cNvSpPr/>
          <p:nvPr/>
        </p:nvSpPr>
        <p:spPr>
          <a:xfrm>
            <a:off x="1492293" y="2327564"/>
            <a:ext cx="509227" cy="100676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3DCDE0F-E9A6-40D1-92E3-AE58987B555D}"/>
              </a:ext>
            </a:extLst>
          </p:cNvPr>
          <p:cNvSpPr txBox="1"/>
          <p:nvPr/>
        </p:nvSpPr>
        <p:spPr>
          <a:xfrm>
            <a:off x="1398796" y="2341975"/>
            <a:ext cx="575479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false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1920839608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1206500"/>
          </a:xfrm>
          <a:prstGeom prst="rect">
            <a:avLst/>
          </a:prstGeom>
        </p:spPr>
        <p:txBody>
          <a:bodyPr/>
          <a:lstStyle/>
          <a:p>
            <a:r>
              <a:rPr dirty="0"/>
              <a:t>Truth tables for connectives </a:t>
            </a:r>
          </a:p>
          <a:p>
            <a:r>
              <a:rPr dirty="0"/>
              <a:t>（</a:t>
            </a:r>
            <a:r>
              <a:rPr dirty="0" err="1"/>
              <a:t>真值表</a:t>
            </a:r>
            <a:r>
              <a:rPr dirty="0"/>
              <a:t>）</a:t>
            </a:r>
          </a:p>
        </p:txBody>
      </p:sp>
      <p:pic>
        <p:nvPicPr>
          <p:cNvPr id="156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100" y="2362200"/>
            <a:ext cx="9080500" cy="2136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Inference by enumeration </a:t>
            </a:r>
          </a:p>
        </p:txBody>
      </p:sp>
      <p:pic>
        <p:nvPicPr>
          <p:cNvPr id="168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5522" y="1117600"/>
            <a:ext cx="8481679" cy="574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148" y="384687"/>
            <a:ext cx="1339215" cy="5429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674363" y="374827"/>
            <a:ext cx="153888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zh-CN" altLang="en-US" dirty="0"/>
              <a:t>是否成立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1117600"/>
          </a:xfrm>
          <a:prstGeom prst="rect">
            <a:avLst/>
          </a:prstGeom>
        </p:spPr>
        <p:txBody>
          <a:bodyPr/>
          <a:lstStyle/>
          <a:p>
            <a:r>
              <a:t>Wumpus world sentences </a:t>
            </a:r>
          </a:p>
        </p:txBody>
      </p:sp>
      <p:pic>
        <p:nvPicPr>
          <p:cNvPr id="160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4100" y="1600200"/>
            <a:ext cx="8128000" cy="465320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01218634"/>
      </p:ext>
    </p:extLst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Truth tables for inference </a:t>
            </a:r>
          </a:p>
        </p:txBody>
      </p:sp>
      <p:pic>
        <p:nvPicPr>
          <p:cNvPr id="164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99" y="1790700"/>
            <a:ext cx="9156701" cy="46368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53319463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Logical equivalence </a:t>
            </a:r>
          </a:p>
        </p:txBody>
      </p:sp>
      <p:pic>
        <p:nvPicPr>
          <p:cNvPr id="17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0" y="1409700"/>
            <a:ext cx="8978901" cy="541311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/>
          <p:cNvSpPr txBox="1"/>
          <p:nvPr/>
        </p:nvSpPr>
        <p:spPr>
          <a:xfrm>
            <a:off x="302752" y="844756"/>
            <a:ext cx="82073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语义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数理逻辑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317500" y="1841695"/>
            <a:ext cx="7797006" cy="26879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lang="zh-CN" altLang="en-US" dirty="0"/>
              <a:t>计算机科学的数理逻辑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</a:t>
            </a:r>
          </a:p>
          <a:p>
            <a:r>
              <a:rPr lang="zh-CN" altLang="en-US" dirty="0"/>
              <a:t>陆钟万著</a:t>
            </a:r>
            <a:endParaRPr lang="en-US" altLang="zh-CN" dirty="0"/>
          </a:p>
          <a:p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r>
              <a:rPr lang="zh-CN" altLang="en-US" dirty="0"/>
              <a:t>授课视频：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r>
              <a:rPr lang="en-US" altLang="zh-CN" dirty="0"/>
              <a:t>http://www.1ketang.com/course/2025.html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body" idx="13"/>
          </p:nvPr>
        </p:nvSpPr>
        <p:spPr>
          <a:xfrm>
            <a:off x="317500" y="292100"/>
            <a:ext cx="9512300" cy="600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Entailment</a:t>
            </a:r>
            <a:r>
              <a:rPr lang="zh-CN" altLang="en-US" dirty="0"/>
              <a:t>与</a:t>
            </a:r>
            <a:r>
              <a:rPr lang="en-US" dirty="0"/>
              <a:t>implication</a:t>
            </a:r>
            <a:r>
              <a:rPr lang="zh-CN" altLang="en-US" dirty="0"/>
              <a:t>的区别</a:t>
            </a:r>
            <a:endParaRPr dirty="0"/>
          </a:p>
        </p:txBody>
      </p:sp>
      <p:sp>
        <p:nvSpPr>
          <p:cNvPr id="5" name="文本框 4"/>
          <p:cNvSpPr txBox="1"/>
          <p:nvPr/>
        </p:nvSpPr>
        <p:spPr>
          <a:xfrm>
            <a:off x="317500" y="1189106"/>
            <a:ext cx="9386939" cy="1826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en-US" altLang="zh-CN" dirty="0">
                <a:solidFill>
                  <a:srgbClr val="FF0000"/>
                </a:solidFill>
              </a:rPr>
              <a:t>Entailment: </a:t>
            </a:r>
            <a:r>
              <a:rPr lang="zh-CN" altLang="en-US" dirty="0">
                <a:solidFill>
                  <a:srgbClr val="FF0000"/>
                </a:solidFill>
              </a:rPr>
              <a:t>逻辑上的概念，刻画两组</a:t>
            </a:r>
            <a:r>
              <a:rPr lang="en-US" altLang="zh-CN" dirty="0">
                <a:solidFill>
                  <a:srgbClr val="FF0000"/>
                </a:solidFill>
              </a:rPr>
              <a:t>sentence</a:t>
            </a:r>
            <a:r>
              <a:rPr lang="zh-CN" altLang="en-US" dirty="0">
                <a:solidFill>
                  <a:srgbClr val="FF0000"/>
                </a:solidFill>
              </a:rPr>
              <a:t>之间的关系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endParaRPr lang="en-US" altLang="zh-CN" dirty="0">
              <a:solidFill>
                <a:srgbClr val="FF0000"/>
              </a:solidFill>
            </a:endParaRPr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en-US" altLang="zh-CN" dirty="0">
                <a:solidFill>
                  <a:srgbClr val="FF0000"/>
                </a:solidFill>
              </a:rPr>
              <a:t>Implication: proposition</a:t>
            </a:r>
            <a:r>
              <a:rPr lang="zh-CN" altLang="en-US" dirty="0">
                <a:solidFill>
                  <a:srgbClr val="FF0000"/>
                </a:solidFill>
              </a:rPr>
              <a:t>之间的一种运算子，使用真值表刻画其语义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4194284347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Validity and satisfiability </a:t>
            </a:r>
          </a:p>
        </p:txBody>
      </p:sp>
      <p:pic>
        <p:nvPicPr>
          <p:cNvPr id="176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742" y="1600200"/>
            <a:ext cx="8443158" cy="4991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332249" y="4274165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 </a:t>
            </a:r>
            <a:r>
              <a:rPr lang="en-US" altLang="zh-CN" dirty="0"/>
              <a:t>Deduction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343975"/>
      </p:ext>
    </p:extLst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 </a:t>
            </a:r>
            <a:r>
              <a:rPr lang="en-US" altLang="zh-CN" dirty="0"/>
              <a:t>Deduction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275" y="1366837"/>
            <a:ext cx="7029450" cy="48863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》49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1207443180"/>
      </p:ext>
    </p:extLst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形式推演的</a:t>
            </a:r>
            <a:r>
              <a:rPr lang="en-US" altLang="zh-CN" dirty="0"/>
              <a:t>11</a:t>
            </a:r>
            <a:r>
              <a:rPr lang="zh-CN" altLang="en-US" dirty="0"/>
              <a:t>条规则（某一种推演系统）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》49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342" y="1076020"/>
            <a:ext cx="68103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67187"/>
      </p:ext>
    </p:extLst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形式推演的</a:t>
            </a:r>
            <a:r>
              <a:rPr lang="en-US" altLang="zh-CN" dirty="0"/>
              <a:t>11</a:t>
            </a:r>
            <a:r>
              <a:rPr lang="zh-CN" altLang="en-US" dirty="0"/>
              <a:t>条规则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》49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307" y="1203722"/>
            <a:ext cx="5410200" cy="49625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BCA08C1-A6A6-49F2-9E08-A02897CCCE97}"/>
                  </a:ext>
                </a:extLst>
              </p:cNvPr>
              <p:cNvSpPr txBox="1"/>
              <p:nvPr/>
            </p:nvSpPr>
            <p:spPr>
              <a:xfrm>
                <a:off x="7579360" y="523358"/>
                <a:ext cx="1706880" cy="102592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5080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33FF"/>
                  </a:buClr>
                  <a:buSzTx/>
                  <a:buFontTx/>
                  <a:buNone/>
                  <a:tabLst/>
                </a:pPr>
                <a:r>
                  <a:rPr kumimoji="0" lang="zh-CN" alt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latin typeface="+mn-lt"/>
                    <a:ea typeface="+mn-ea"/>
                    <a:cs typeface="+mn-cs"/>
                    <a:sym typeface="Lucida Bright"/>
                  </a:rPr>
                  <a:t>符号提示：</a:t>
                </a:r>
                <a:endParaRPr kumimoji="0" lang="en-US" altLang="zh-CN" sz="20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>
                    <a:solidFill>
                      <a:srgbClr val="000000"/>
                    </a:solidFill>
                  </a:uFill>
                  <a:latin typeface="+mn-lt"/>
                  <a:ea typeface="+mn-ea"/>
                  <a:cs typeface="+mn-cs"/>
                  <a:sym typeface="Lucida Bright"/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这里的</a:t>
                </a:r>
                <a14:m>
                  <m:oMath xmlns:m="http://schemas.openxmlformats.org/officeDocument/2006/math">
                    <m:r>
                      <a:rPr lang="en-US" altLang="zh-CN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zh-CN" alt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就是</m:t>
                    </m:r>
                  </m:oMath>
                </a14:m>
                <a:r>
                  <a:rPr kumimoji="0" lang="zh-CN" alt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latin typeface="+mn-lt"/>
                    <a:ea typeface="+mn-ea"/>
                    <a:cs typeface="+mn-cs"/>
                    <a:sym typeface="Lucida Bright"/>
                  </a:rPr>
                  <a:t>前面定义的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endParaRPr kumimoji="0" lang="zh-CN" altLang="en-US" sz="20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>
                    <a:solidFill>
                      <a:srgbClr val="000000"/>
                    </a:solidFill>
                  </a:uFill>
                  <a:latin typeface="+mn-lt"/>
                  <a:ea typeface="+mn-ea"/>
                  <a:cs typeface="+mn-cs"/>
                  <a:sym typeface="Lucida Bright"/>
                </a:endParaRPr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BCA08C1-A6A6-49F2-9E08-A02897CCCE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360" y="523358"/>
                <a:ext cx="1706880" cy="1025922"/>
              </a:xfrm>
              <a:prstGeom prst="rect">
                <a:avLst/>
              </a:prstGeom>
              <a:blipFill>
                <a:blip r:embed="rId3"/>
                <a:stretch>
                  <a:fillRect l="-6071" t="-3571" r="-1429" b="-833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6996856"/>
      </p:ext>
    </p:extLst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形式推演的</a:t>
            </a:r>
            <a:r>
              <a:rPr lang="en-US" altLang="zh-CN" dirty="0"/>
              <a:t>11</a:t>
            </a:r>
            <a:r>
              <a:rPr lang="zh-CN" altLang="en-US" dirty="0"/>
              <a:t>条规则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》49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937" y="1695450"/>
            <a:ext cx="5572125" cy="42291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8F40688-D2E2-42F4-9C33-F2E51D12ECF6}"/>
                  </a:ext>
                </a:extLst>
              </p:cNvPr>
              <p:cNvSpPr txBox="1"/>
              <p:nvPr/>
            </p:nvSpPr>
            <p:spPr>
              <a:xfrm>
                <a:off x="7579360" y="523358"/>
                <a:ext cx="1706880" cy="102592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5080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33FF"/>
                  </a:buClr>
                  <a:buSzTx/>
                  <a:buFontTx/>
                  <a:buNone/>
                  <a:tabLst/>
                </a:pPr>
                <a:r>
                  <a:rPr kumimoji="0" lang="zh-CN" alt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latin typeface="+mn-lt"/>
                    <a:ea typeface="+mn-ea"/>
                    <a:cs typeface="+mn-cs"/>
                    <a:sym typeface="Lucida Bright"/>
                  </a:rPr>
                  <a:t>符号提示：</a:t>
                </a:r>
                <a:endParaRPr kumimoji="0" lang="en-US" altLang="zh-CN" sz="20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>
                    <a:solidFill>
                      <a:srgbClr val="000000"/>
                    </a:solidFill>
                  </a:uFill>
                  <a:latin typeface="+mn-lt"/>
                  <a:ea typeface="+mn-ea"/>
                  <a:cs typeface="+mn-cs"/>
                  <a:sym typeface="Lucida Bright"/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这里的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zh-CN" alt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就是</m:t>
                    </m:r>
                  </m:oMath>
                </a14:m>
                <a:r>
                  <a:rPr kumimoji="0" lang="zh-CN" alt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latin typeface="+mn-lt"/>
                    <a:ea typeface="+mn-ea"/>
                    <a:cs typeface="+mn-cs"/>
                    <a:sym typeface="Lucida Bright"/>
                  </a:rPr>
                  <a:t>前面定义的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⇔</m:t>
                    </m:r>
                  </m:oMath>
                </a14:m>
                <a:endParaRPr kumimoji="0" lang="zh-CN" altLang="en-US" sz="20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>
                    <a:solidFill>
                      <a:srgbClr val="000000"/>
                    </a:solidFill>
                  </a:uFill>
                  <a:latin typeface="+mn-lt"/>
                  <a:ea typeface="+mn-ea"/>
                  <a:cs typeface="+mn-cs"/>
                  <a:sym typeface="Lucida Bright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8F40688-D2E2-42F4-9C33-F2E51D12EC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360" y="523358"/>
                <a:ext cx="1706880" cy="1025922"/>
              </a:xfrm>
              <a:prstGeom prst="rect">
                <a:avLst/>
              </a:prstGeom>
              <a:blipFill>
                <a:blip r:embed="rId3"/>
                <a:stretch>
                  <a:fillRect l="-6071" t="-3571" r="-2857" b="-833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3599613"/>
      </p:ext>
    </p:extLst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形式推演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》53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782" y="1386348"/>
            <a:ext cx="6953250" cy="21336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169" y="3745669"/>
            <a:ext cx="6848475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64155"/>
      </p:ext>
    </p:extLst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形式推演：例子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》51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662" y="1528762"/>
            <a:ext cx="692467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74451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3"/>
          </p:nvPr>
        </p:nvSpPr>
        <p:spPr>
          <a:xfrm>
            <a:off x="273257" y="70889"/>
            <a:ext cx="9512300" cy="5969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逻辑推导 </a:t>
            </a:r>
            <a:r>
              <a:rPr lang="en-US" altLang="zh-CN" dirty="0"/>
              <a:t>vs. </a:t>
            </a:r>
            <a:r>
              <a:rPr lang="zh-CN" altLang="en-US" dirty="0"/>
              <a:t>形式推演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》55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982" y="1638761"/>
            <a:ext cx="680085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9900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Wumpus</a:t>
            </a:r>
            <a:r>
              <a:rPr dirty="0"/>
              <a:t> World PEAS description </a:t>
            </a:r>
          </a:p>
        </p:txBody>
      </p:sp>
      <p:pic>
        <p:nvPicPr>
          <p:cNvPr id="6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272" y="1371600"/>
            <a:ext cx="9538928" cy="566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形式推演：例子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547812"/>
            <a:ext cx="6400800" cy="45243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6413" y="6194256"/>
            <a:ext cx="379751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Homework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：其余题目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》59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539931635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形式推演：例子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96413" y="6194256"/>
            <a:ext cx="451566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Homework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：证明这些性质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65523" y="7178853"/>
            <a:ext cx="3430426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》63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页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749" y="1669530"/>
            <a:ext cx="550545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43101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形式推演：常用的定理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52168" y="1250362"/>
            <a:ext cx="9515425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定理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2.6.3</a:t>
            </a:r>
            <a:r>
              <a:rPr lang="en-US" altLang="zh-CN" dirty="0"/>
              <a:t>, 2.6.4, 2.6.5, 2.6.6, 2.6.7, 2.6.8, 2.6.9</a:t>
            </a:r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zh-CN" altLang="en-US" dirty="0"/>
              <a:t>可以用基本的</a:t>
            </a:r>
            <a:r>
              <a:rPr lang="en-US" altLang="zh-CN" dirty="0"/>
              <a:t>11</a:t>
            </a:r>
            <a:r>
              <a:rPr lang="zh-CN" altLang="en-US" dirty="0"/>
              <a:t>条法则证明，它们则可以在其它证明中使用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65523" y="7178853"/>
            <a:ext cx="2975173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《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面向计算机科学的数理逻辑</a:t>
            </a: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》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Lucida Bright"/>
            </a:endParaRPr>
          </a:p>
        </p:txBody>
      </p:sp>
    </p:spTree>
    <p:extLst>
      <p:ext uri="{BB962C8B-B14F-4D97-AF65-F5344CB8AC3E}">
        <p14:creationId xmlns:p14="http://schemas.microsoft.com/office/powerpoint/2010/main" val="1252548012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</a:t>
            </a:r>
            <a:r>
              <a:rPr lang="en-US" altLang="zh-CN" dirty="0" err="1"/>
              <a:t>Wumpus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3126658" y="5975246"/>
                <a:ext cx="3598607" cy="48814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r>
                  <a:rPr kumimoji="0" lang="zh-CN" altLang="en-US" sz="24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sym typeface="Lucida Bright"/>
                  </a:rPr>
                  <a:t>证明：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dirty="0">
                        <a:latin typeface="Cambria Math" panose="02040503050406030204" pitchFamily="18" charset="0"/>
                      </a:rPr>
                      <m:t>KB</m:t>
                    </m:r>
                    <m:r>
                      <a:rPr lang="zh-CN" altLang="en-US" sz="2400" i="1" dirty="0" smtClean="0">
                        <a:latin typeface="Cambria Math" panose="02040503050406030204" pitchFamily="18" charset="0"/>
                      </a:rPr>
                      <m:t>⊢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sSub>
                      <m:sSub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1,2</m:t>
                        </m:r>
                      </m:sub>
                    </m:sSub>
                    <m:r>
                      <a:rPr lang="en-US" altLang="zh-CN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altLang="zh-CN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kumimoji="0" lang="zh-CN" altLang="en-US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>
                    <a:solidFill>
                      <a:srgbClr val="000000"/>
                    </a:solidFill>
                  </a:uFill>
                  <a:sym typeface="Lucida Bright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6658" y="5975246"/>
                <a:ext cx="3598607" cy="488147"/>
              </a:xfrm>
              <a:prstGeom prst="rect">
                <a:avLst/>
              </a:prstGeom>
              <a:blipFill>
                <a:blip r:embed="rId2"/>
                <a:stretch>
                  <a:fillRect l="-3729" t="-13750" b="-18750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488" y="1144074"/>
            <a:ext cx="7063404" cy="410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5476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17500" y="292100"/>
            <a:ext cx="9512300" cy="600164"/>
          </a:xfrm>
        </p:spPr>
        <p:txBody>
          <a:bodyPr/>
          <a:lstStyle/>
          <a:p>
            <a:r>
              <a:rPr lang="zh-CN" altLang="en-US" dirty="0"/>
              <a:t>形式推演：</a:t>
            </a:r>
            <a:r>
              <a:rPr lang="en-US" altLang="zh-CN" dirty="0" err="1"/>
              <a:t>Wumpus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3038168" y="5879071"/>
                <a:ext cx="5928851" cy="8574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r>
                  <a:rPr kumimoji="0" lang="zh-CN" altLang="en-US" sz="24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>
                      <a:solidFill>
                        <a:srgbClr val="000000"/>
                      </a:solidFill>
                    </a:uFill>
                    <a:sym typeface="Lucida Bright"/>
                  </a:rPr>
                  <a:t>证明：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dirty="0">
                        <a:latin typeface="Cambria Math" panose="02040503050406030204" pitchFamily="18" charset="0"/>
                      </a:rPr>
                      <m:t>KB</m:t>
                    </m:r>
                    <m:r>
                      <a:rPr lang="zh-CN" altLang="en-US" sz="2400" i="1" dirty="0" smtClean="0">
                        <a:latin typeface="Cambria Math" panose="02040503050406030204" pitchFamily="18" charset="0"/>
                      </a:rPr>
                      <m:t>⊢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sSub>
                      <m:sSub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1,2</m:t>
                        </m:r>
                      </m:sub>
                    </m:sSub>
                    <m:r>
                      <a:rPr lang="en-US" altLang="zh-CN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altLang="zh-CN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kumimoji="0" lang="en-US" altLang="zh-CN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>
                    <a:solidFill>
                      <a:srgbClr val="000000"/>
                    </a:solidFill>
                  </a:uFill>
                  <a:sym typeface="Lucida Bright"/>
                </a:endParaRPr>
              </a:p>
              <a:p>
                <a:r>
                  <a:rPr lang="zh-CN" altLang="en-US" sz="2400" dirty="0">
                    <a:solidFill>
                      <a:srgbClr val="FF0000"/>
                    </a:solidFill>
                  </a:rPr>
                  <a:t>证明过程并不是一个机械化的方法</a:t>
                </a:r>
                <a:endParaRPr kumimoji="0" lang="zh-CN" altLang="en-US" sz="24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>
                    <a:solidFill>
                      <a:srgbClr val="000000"/>
                    </a:solidFill>
                  </a:uFill>
                  <a:sym typeface="Lucida Bright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8168" y="5879071"/>
                <a:ext cx="5928851" cy="857479"/>
              </a:xfrm>
              <a:prstGeom prst="rect">
                <a:avLst/>
              </a:prstGeom>
              <a:blipFill>
                <a:blip r:embed="rId2"/>
                <a:stretch>
                  <a:fillRect l="-2261" t="-7092" b="-1347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037" y="1267509"/>
            <a:ext cx="8407567" cy="453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29855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17500" y="1308773"/>
            <a:ext cx="9268952" cy="35496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lang="zh-CN" altLang="en-US" dirty="0"/>
              <a:t>逻辑系统</a:t>
            </a:r>
            <a:endParaRPr lang="en-US" altLang="zh-CN" dirty="0"/>
          </a:p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endParaRPr lang="en-US" altLang="zh-CN" dirty="0"/>
          </a:p>
          <a:p>
            <a:pPr marL="457200" marR="0" indent="-45720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dirty="0"/>
              <a:t>Syntax</a:t>
            </a:r>
            <a:r>
              <a:rPr lang="zh-CN" altLang="en-US" dirty="0"/>
              <a:t>：</a:t>
            </a:r>
            <a:r>
              <a:rPr lang="en-US" altLang="zh-CN" dirty="0"/>
              <a:t>formal structure of sentences</a:t>
            </a:r>
          </a:p>
          <a:p>
            <a:pPr marL="457200" marR="0" indent="-45720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dirty="0"/>
              <a:t>Semantics: truth of sentences </a:t>
            </a:r>
            <a:r>
              <a:rPr lang="en-US" altLang="zh-CN" dirty="0" err="1"/>
              <a:t>wrt</a:t>
            </a:r>
            <a:r>
              <a:rPr lang="en-US" altLang="zh-CN" dirty="0"/>
              <a:t> models; Entailment: necessary truth of one sentence given another</a:t>
            </a:r>
          </a:p>
          <a:p>
            <a:pPr marL="457200" marR="0" indent="-45720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dirty="0"/>
              <a:t>Deduction: formal deduction based on deduction rules</a:t>
            </a:r>
          </a:p>
        </p:txBody>
      </p:sp>
    </p:spTree>
    <p:extLst>
      <p:ext uri="{BB962C8B-B14F-4D97-AF65-F5344CB8AC3E}">
        <p14:creationId xmlns:p14="http://schemas.microsoft.com/office/powerpoint/2010/main" val="4500974"/>
      </p:ext>
    </p:extLst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Inference</a:t>
            </a:r>
          </a:p>
        </p:txBody>
      </p:sp>
      <p:pic>
        <p:nvPicPr>
          <p:cNvPr id="144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4100" y="1053285"/>
            <a:ext cx="8166100" cy="49530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/>
          <p:cNvSpPr txBox="1"/>
          <p:nvPr/>
        </p:nvSpPr>
        <p:spPr>
          <a:xfrm>
            <a:off x="1054100" y="6033373"/>
            <a:ext cx="9386939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080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3FF"/>
              </a:buClr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哥德尔不完全 定理：在一个大的范围内（证明法和问题与正整数存在一一对应关系），不存在既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sound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又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complete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的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inference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Lucida Bright"/>
              </a:rPr>
              <a:t>过程</a:t>
            </a:r>
          </a:p>
        </p:txBody>
      </p:sp>
    </p:spTree>
    <p:extLst>
      <p:ext uri="{BB962C8B-B14F-4D97-AF65-F5344CB8AC3E}">
        <p14:creationId xmlns:p14="http://schemas.microsoft.com/office/powerpoint/2010/main" val="1084442163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71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85900"/>
            <a:ext cx="46101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75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85900"/>
            <a:ext cx="4622800" cy="464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79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98600"/>
            <a:ext cx="46355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Exploring a wumpus world </a:t>
            </a:r>
          </a:p>
        </p:txBody>
      </p:sp>
      <p:pic>
        <p:nvPicPr>
          <p:cNvPr id="83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1485900"/>
            <a:ext cx="46101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Lucida Bright"/>
        <a:ea typeface="Lucida Bright"/>
        <a:cs typeface="Lucida Bright"/>
      </a:majorFont>
      <a:minorFont>
        <a:latin typeface="Lucida Bright"/>
        <a:ea typeface="Lucida Bright"/>
        <a:cs typeface="Lucida Br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 cap="flat">
          <a:solidFill>
            <a:srgbClr val="002E7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08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Lucida Br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08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433FF"/>
          </a:buClr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Lucida Br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Lucida Bright"/>
        <a:ea typeface="Lucida Bright"/>
        <a:cs typeface="Lucida Bright"/>
      </a:majorFont>
      <a:minorFont>
        <a:latin typeface="Lucida Bright"/>
        <a:ea typeface="Lucida Bright"/>
        <a:cs typeface="Lucida Br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 cap="flat">
          <a:solidFill>
            <a:srgbClr val="002E7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08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Lucida Br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08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433FF"/>
          </a:buClr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Lucida Br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2944</TotalTime>
  <Words>665</Words>
  <Application>Microsoft Office PowerPoint</Application>
  <PresentationFormat>自定义</PresentationFormat>
  <Paragraphs>128</Paragraphs>
  <Slides>56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56</vt:i4>
      </vt:variant>
    </vt:vector>
  </HeadingPairs>
  <TitlesOfParts>
    <vt:vector size="67" baseType="lpstr">
      <vt:lpstr>Lucida Grande</vt:lpstr>
      <vt:lpstr>宋体</vt:lpstr>
      <vt:lpstr>Arial</vt:lpstr>
      <vt:lpstr>Calibri</vt:lpstr>
      <vt:lpstr>Calibri Light</vt:lpstr>
      <vt:lpstr>Cambria Math</vt:lpstr>
      <vt:lpstr>Helvetica</vt:lpstr>
      <vt:lpstr>Lucida Bright</vt:lpstr>
      <vt:lpstr>Times New Roman</vt:lpstr>
      <vt:lpstr>White</vt:lpstr>
      <vt:lpstr>Office 主题</vt:lpstr>
      <vt:lpstr>PowerPoint 演示文稿</vt:lpstr>
      <vt:lpstr>教材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Ping</dc:creator>
  <cp:lastModifiedBy>ThinkPad</cp:lastModifiedBy>
  <cp:revision>114</cp:revision>
  <dcterms:modified xsi:type="dcterms:W3CDTF">2018-11-06T23:24:24Z</dcterms:modified>
</cp:coreProperties>
</file>